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  <p:sldId id="260" r:id="rId6"/>
    <p:sldId id="259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52DE214-90E0-4AE4-BAA7-F5A20553E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F99D163-8028-4B5B-A5C4-4B8E0F9968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490C04-4117-4719-A26A-3DD455F21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1DB73-DEB1-440B-BC63-098836D82090}" type="datetimeFigureOut">
              <a:rPr lang="hr-HR" smtClean="0"/>
              <a:t>3.10.2021.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697397F-F404-406F-9C4C-4B06E679C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08694A8-426E-47D8-A0EC-E75259A8C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CC4F5-2BB7-423B-ABCB-4C81BB547F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0063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44AA01-D093-4735-B038-F8968E823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A9D757A4-B730-4C95-928E-045DA9D97A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F3CD23C-8DEC-4102-8213-33300B71C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1DB73-DEB1-440B-BC63-098836D82090}" type="datetimeFigureOut">
              <a:rPr lang="hr-HR" smtClean="0"/>
              <a:t>3.10.2021.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A230874-CBB6-4F70-81AB-4A14EE0BC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5479C86-0D7F-422E-A121-33BEF59EF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CC4F5-2BB7-423B-ABCB-4C81BB547F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9064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1177D4BF-059B-425F-97D1-F0A601BC61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4B322014-CAF9-4BCE-B96D-65414FF47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29B27AE-E1BD-4257-913E-0B65CC72C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1DB73-DEB1-440B-BC63-098836D82090}" type="datetimeFigureOut">
              <a:rPr lang="hr-HR" smtClean="0"/>
              <a:t>3.10.2021.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A016AE3-BBB0-4563-B2DA-589C43E09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5B2A29C-55F1-4E79-9632-16BBBCDAD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CC4F5-2BB7-423B-ABCB-4C81BB547F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3618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6DCCB7D-44F7-4CF8-86C7-2DC2C6E9D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34DD03E-43EA-40DF-929E-D29AF3603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927F227-8F26-4353-89A5-B3FFB9593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1DB73-DEB1-440B-BC63-098836D82090}" type="datetimeFigureOut">
              <a:rPr lang="hr-HR" smtClean="0"/>
              <a:t>3.10.2021.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12629CB-33DC-47B0-A3A3-B008299A1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24330EE-3018-468F-8A9F-9CE81756D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CC4F5-2BB7-423B-ABCB-4C81BB547F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49038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A2C97B0-B1C5-4392-A78B-EC962585C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9978C25-81A1-4F92-98FA-A41E2F50ED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9E4E2CB-ECFE-4D17-B57D-8E39AB553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1DB73-DEB1-440B-BC63-098836D82090}" type="datetimeFigureOut">
              <a:rPr lang="hr-HR" smtClean="0"/>
              <a:t>3.10.2021.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56F2894-6640-4DD1-ABC9-316430228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18AC393-A5AC-4324-8226-CB59B97C8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CC4F5-2BB7-423B-ABCB-4C81BB547F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74099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7652155-8704-40EB-903E-951D0B7D4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DAC6DF6-9458-49C3-9083-324948F3E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74405618-024F-4FCE-8D3E-B7E6D47F4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59A8E1E-B2AF-4884-811B-E63BFA815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1DB73-DEB1-440B-BC63-098836D82090}" type="datetimeFigureOut">
              <a:rPr lang="hr-HR" smtClean="0"/>
              <a:t>3.10.2021.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AD4A174-962F-4CD9-8DD7-CA7DA0947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6FBA3CD-72D7-4A52-9C07-3CE74F642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CC4F5-2BB7-423B-ABCB-4C81BB547F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21735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9C7203-9240-4AD7-B08A-20D22582E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59B0EE6-A291-44B8-862D-F353D4C59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E2D513F-FEE0-434B-BDEA-B72140BCC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BB564AA-8CBE-4CAA-9A05-62BFDB5A4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73B7CAA5-A5CE-49BF-B82B-3394499D23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F64C6465-E482-4D74-BA65-5183F61DF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1DB73-DEB1-440B-BC63-098836D82090}" type="datetimeFigureOut">
              <a:rPr lang="hr-HR" smtClean="0"/>
              <a:t>3.10.2021.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EE8609-D64F-40D8-93F3-5CF90B7DF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BCED666-5E53-45BE-90B1-5302A1D2D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CC4F5-2BB7-423B-ABCB-4C81BB547F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4018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212AE06-6886-4D78-B5AC-91E37247E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D99742A-2010-42A7-A9F5-641EBADBE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1DB73-DEB1-440B-BC63-098836D82090}" type="datetimeFigureOut">
              <a:rPr lang="hr-HR" smtClean="0"/>
              <a:t>3.10.2021.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34C936E9-265A-4E63-85B2-3241172B7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01951565-D4C9-4AC1-9431-593F84604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CC4F5-2BB7-423B-ABCB-4C81BB547F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565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3C07EB24-4E18-469D-BF1C-B8A7F675F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1DB73-DEB1-440B-BC63-098836D82090}" type="datetimeFigureOut">
              <a:rPr lang="hr-HR" smtClean="0"/>
              <a:t>3.10.2021.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E03C4A0E-A122-4435-845A-E5D537680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BCC0E6BF-2A16-472D-8FA3-BF6B6A3BD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CC4F5-2BB7-423B-ABCB-4C81BB547F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427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27C213D-CCA9-4EA8-841E-42CAB640B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0CCA107-D204-4F4D-B11E-BCDE6B9525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4F52FF4-E9D8-4FFA-A1D9-10866AE8B4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C78E27-5F03-4E42-9DB0-7B3EA9C62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1DB73-DEB1-440B-BC63-098836D82090}" type="datetimeFigureOut">
              <a:rPr lang="hr-HR" smtClean="0"/>
              <a:t>3.10.2021.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1421BB8-92AA-4074-8124-A7F28A579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4272DF3-2B17-408F-A356-9C7A0361A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CC4F5-2BB7-423B-ABCB-4C81BB547F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249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C3BEE8-065D-469A-81CB-8C31B39CD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6DF102E8-DB4A-432E-92A0-72E21624E7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5053967-AB4B-4380-9C23-D32161567F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05D0F02-0C26-4A0B-84C1-3DA23B758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1DB73-DEB1-440B-BC63-098836D82090}" type="datetimeFigureOut">
              <a:rPr lang="hr-HR" smtClean="0"/>
              <a:t>3.10.2021.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39F0249-31B7-4B39-ABCC-EA9FD78AE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713CA44-66AB-4998-A623-F43C052BE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CC4F5-2BB7-423B-ABCB-4C81BB547F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67278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A34B8E00-1896-4DB6-93AC-920E7E870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67D378F-AE3B-47C0-B609-1865EB1277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42C96B-8790-458B-B54A-5FC7631BF9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1DB73-DEB1-440B-BC63-098836D82090}" type="datetimeFigureOut">
              <a:rPr lang="hr-HR" smtClean="0"/>
              <a:t>3.10.2021.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6AC248F-CD10-40B9-94FE-772A1C8931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5122508-CB4D-4750-BBDB-07A42AFEFA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CC4F5-2BB7-423B-ABCB-4C81BB547F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15843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DC73228-7515-452F-A6E2-7275118A2D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C315CA9-470F-437A-AD46-59DCF026DB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66F4F87-45F0-4E69-B5B3-FA82238E0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C12EE04-C769-42A9-B0D8-A92923FADC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F3827C3-112F-4BB5-A579-A6A69F0CADCB}"/>
              </a:ext>
            </a:extLst>
          </p:cNvPr>
          <p:cNvSpPr txBox="1"/>
          <p:nvPr/>
        </p:nvSpPr>
        <p:spPr>
          <a:xfrm>
            <a:off x="6294268" y="1491804"/>
            <a:ext cx="5140171" cy="301621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1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3 </a:t>
            </a:r>
          </a:p>
          <a:p>
            <a:r>
              <a:rPr lang="hr-HR" sz="4800" dirty="0">
                <a:solidFill>
                  <a:srgbClr val="FF66CC"/>
                </a:solidFill>
              </a:rPr>
              <a:t>ALL THAT GLITTERS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5B3B2A43-640E-4F34-8A01-09D57AF50A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12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D72B05C-A68E-41BF-8B94-5C3176017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2E8EB6-E916-4BDD-A20B-3FD17C3D2D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8A49C3B-61E0-4019-B33C-74B5A95F0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F0F85FC0-0341-4687-9CA6-48EDDFE38E99}"/>
              </a:ext>
            </a:extLst>
          </p:cNvPr>
          <p:cNvSpPr txBox="1"/>
          <p:nvPr/>
        </p:nvSpPr>
        <p:spPr>
          <a:xfrm>
            <a:off x="711810" y="2055813"/>
            <a:ext cx="5806154" cy="1237262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000" dirty="0"/>
              <a:t>It’s a piece of clothing that is strong, but comfortable, and always in fashion.</a:t>
            </a:r>
            <a:endParaRPr lang="hr-HR" sz="2000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9BDF04B-DE52-4B9F-B35E-7FC6883E6418}"/>
              </a:ext>
            </a:extLst>
          </p:cNvPr>
          <p:cNvSpPr txBox="1"/>
          <p:nvPr/>
        </p:nvSpPr>
        <p:spPr>
          <a:xfrm>
            <a:off x="711810" y="767358"/>
            <a:ext cx="3460693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What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is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it</a:t>
            </a:r>
            <a:r>
              <a:rPr lang="hr-HR" b="1" dirty="0">
                <a:solidFill>
                  <a:srgbClr val="0070C0"/>
                </a:solidFill>
              </a:rPr>
              <a:t>? </a:t>
            </a:r>
            <a:r>
              <a:rPr lang="hr-HR" b="1" dirty="0" err="1">
                <a:solidFill>
                  <a:srgbClr val="0070C0"/>
                </a:solidFill>
              </a:rPr>
              <a:t>Try</a:t>
            </a:r>
            <a:r>
              <a:rPr lang="hr-HR" b="1" dirty="0">
                <a:solidFill>
                  <a:srgbClr val="0070C0"/>
                </a:solidFill>
              </a:rPr>
              <a:t> to </a:t>
            </a:r>
            <a:r>
              <a:rPr lang="hr-HR" b="1" dirty="0" err="1">
                <a:solidFill>
                  <a:srgbClr val="0070C0"/>
                </a:solidFill>
              </a:rPr>
              <a:t>guess</a:t>
            </a:r>
            <a:r>
              <a:rPr lang="hr-HR" b="1" dirty="0">
                <a:solidFill>
                  <a:srgbClr val="0070C0"/>
                </a:solidFill>
              </a:rPr>
              <a:t>. 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Što je to? Pokušajte pogoditi. 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C73A3A64-FB05-492E-B2C3-E462944F02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9774" y="586792"/>
            <a:ext cx="3867313" cy="2576194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1B29D61D-DA6F-4F4A-8378-61FDA9F7C78C}"/>
              </a:ext>
            </a:extLst>
          </p:cNvPr>
          <p:cNvSpPr txBox="1"/>
          <p:nvPr/>
        </p:nvSpPr>
        <p:spPr>
          <a:xfrm>
            <a:off x="2323305" y="4188146"/>
            <a:ext cx="7255701" cy="1754326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T</a:t>
            </a:r>
            <a:r>
              <a:rPr lang="en-US" b="1" dirty="0" err="1">
                <a:solidFill>
                  <a:srgbClr val="0070C0"/>
                </a:solidFill>
              </a:rPr>
              <a:t>alk</a:t>
            </a:r>
            <a:r>
              <a:rPr lang="en-US" b="1" dirty="0">
                <a:solidFill>
                  <a:srgbClr val="0070C0"/>
                </a:solidFill>
              </a:rPr>
              <a:t> about jeans and share </a:t>
            </a:r>
            <a:r>
              <a:rPr lang="hr-HR" b="1" dirty="0" err="1">
                <a:solidFill>
                  <a:srgbClr val="0070C0"/>
                </a:solidFill>
              </a:rPr>
              <a:t>your</a:t>
            </a:r>
            <a:r>
              <a:rPr lang="en-US" b="1" dirty="0">
                <a:solidFill>
                  <a:srgbClr val="0070C0"/>
                </a:solidFill>
              </a:rPr>
              <a:t> ideas about how comfortable jeans are to wear and how popular/</a:t>
            </a:r>
            <a:r>
              <a:rPr lang="en-US" b="1" dirty="0" err="1">
                <a:solidFill>
                  <a:srgbClr val="0070C0"/>
                </a:solidFill>
              </a:rPr>
              <a:t>longlasting</a:t>
            </a:r>
            <a:r>
              <a:rPr lang="en-US" b="1" dirty="0">
                <a:solidFill>
                  <a:srgbClr val="0070C0"/>
                </a:solidFill>
              </a:rPr>
              <a:t>/expensive they are</a:t>
            </a:r>
            <a:r>
              <a:rPr lang="hr-HR" b="1" dirty="0">
                <a:solidFill>
                  <a:srgbClr val="0070C0"/>
                </a:solidFill>
              </a:rPr>
              <a:t>, </a:t>
            </a:r>
            <a:r>
              <a:rPr lang="hr-HR" b="1" dirty="0" err="1">
                <a:solidFill>
                  <a:srgbClr val="0070C0"/>
                </a:solidFill>
              </a:rPr>
              <a:t>etc</a:t>
            </a:r>
            <a:r>
              <a:rPr lang="hr-HR" b="1" dirty="0">
                <a:solidFill>
                  <a:srgbClr val="0070C0"/>
                </a:solidFill>
              </a:rPr>
              <a:t>.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Razgovarajte o trapericama i podijelite svoje mišljenje o tome koliko su traperice udobne, koliko su popularne/dugotrajne/skupe i sl.</a:t>
            </a:r>
          </a:p>
          <a:p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51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D72B05C-A68E-41BF-8B94-5C3176017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2E8EB6-E916-4BDD-A20B-3FD17C3D2D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8A49C3B-61E0-4019-B33C-74B5A95F0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735761B-F696-42E3-8736-58C2AA107761}"/>
              </a:ext>
            </a:extLst>
          </p:cNvPr>
          <p:cNvSpPr txBox="1"/>
          <p:nvPr/>
        </p:nvSpPr>
        <p:spPr>
          <a:xfrm>
            <a:off x="1226716" y="1901488"/>
            <a:ext cx="9852617" cy="419961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1 The California Gold Rush started in ... 1848 /1748</a:t>
            </a:r>
            <a:endParaRPr lang="hr-HR" sz="2000" dirty="0"/>
          </a:p>
          <a:p>
            <a:pPr>
              <a:lnSpc>
                <a:spcPct val="150000"/>
              </a:lnSpc>
            </a:pPr>
            <a:r>
              <a:rPr lang="en-US" sz="2000" dirty="0"/>
              <a:t>2 People went to California to ... make gold/seek gold</a:t>
            </a:r>
            <a:r>
              <a:rPr lang="hr-HR" sz="20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3 Levi Strauss was an immigrant from ... France/Germany. </a:t>
            </a:r>
            <a:endParaRPr lang="hr-HR" sz="2000" dirty="0"/>
          </a:p>
          <a:p>
            <a:pPr>
              <a:lnSpc>
                <a:spcPct val="150000"/>
              </a:lnSpc>
            </a:pPr>
            <a:r>
              <a:rPr lang="en-US" sz="2000" dirty="0"/>
              <a:t>4 He lived in New York with his ... France/Germany. </a:t>
            </a:r>
            <a:endParaRPr lang="hr-HR" sz="2000" dirty="0"/>
          </a:p>
          <a:p>
            <a:pPr>
              <a:lnSpc>
                <a:spcPct val="150000"/>
              </a:lnSpc>
            </a:pPr>
            <a:r>
              <a:rPr lang="en-US" sz="2000" dirty="0"/>
              <a:t>5 They were ... sailor/tailors</a:t>
            </a:r>
            <a:r>
              <a:rPr lang="hr-HR" sz="20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6 They sent him to California to ... buy clothes/sell clothes</a:t>
            </a:r>
            <a:r>
              <a:rPr lang="hr-HR" sz="20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7 Gold miners needed ... strong but comfortable trousers/strong but comfortable shirts. </a:t>
            </a:r>
            <a:endParaRPr lang="hr-HR" sz="2000" dirty="0"/>
          </a:p>
          <a:p>
            <a:pPr>
              <a:lnSpc>
                <a:spcPct val="150000"/>
              </a:lnSpc>
            </a:pPr>
            <a:r>
              <a:rPr lang="en-US" sz="2000" dirty="0"/>
              <a:t>8 Levi Strauss imported denim from Nimes in ... France/Germany</a:t>
            </a:r>
            <a:r>
              <a:rPr lang="hr-HR" sz="20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9 He founded a company and made ... a fortune/damage. </a:t>
            </a:r>
            <a:endParaRPr lang="hr-HR" sz="2000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623033FC-B835-49D6-8A33-51D2C57EB7EA}"/>
              </a:ext>
            </a:extLst>
          </p:cNvPr>
          <p:cNvSpPr txBox="1"/>
          <p:nvPr/>
        </p:nvSpPr>
        <p:spPr>
          <a:xfrm>
            <a:off x="5985147" y="555724"/>
            <a:ext cx="4907754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Read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the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sentences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and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try</a:t>
            </a:r>
            <a:r>
              <a:rPr lang="hr-HR" b="1" dirty="0">
                <a:solidFill>
                  <a:srgbClr val="0070C0"/>
                </a:solidFill>
              </a:rPr>
              <a:t> to </a:t>
            </a:r>
            <a:r>
              <a:rPr lang="hr-HR" b="1" dirty="0" err="1">
                <a:solidFill>
                  <a:srgbClr val="0070C0"/>
                </a:solidFill>
              </a:rPr>
              <a:t>guess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the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answer</a:t>
            </a:r>
            <a:r>
              <a:rPr lang="hr-HR" b="1" dirty="0">
                <a:solidFill>
                  <a:srgbClr val="0070C0"/>
                </a:solidFill>
              </a:rPr>
              <a:t>. 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Pročitajte rečenice i pokušajte pogoditi odgovor. 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62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D72B05C-A68E-41BF-8B94-5C3176017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2E8EB6-E916-4BDD-A20B-3FD17C3D2D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8A49C3B-61E0-4019-B33C-74B5A95F0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3B203EA-0AA6-460E-AC2A-CD52B5CA7B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2875" y="4608977"/>
            <a:ext cx="3426249" cy="145097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927D807-F52F-41FC-B4B4-C0EF2B26E33C}"/>
              </a:ext>
            </a:extLst>
          </p:cNvPr>
          <p:cNvSpPr txBox="1"/>
          <p:nvPr/>
        </p:nvSpPr>
        <p:spPr>
          <a:xfrm>
            <a:off x="454357" y="486861"/>
            <a:ext cx="5458171" cy="147732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Open </a:t>
            </a:r>
            <a:r>
              <a:rPr lang="hr-HR" b="1" dirty="0" err="1">
                <a:solidFill>
                  <a:srgbClr val="0070C0"/>
                </a:solidFill>
              </a:rPr>
              <a:t>your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Workbook</a:t>
            </a:r>
            <a:r>
              <a:rPr lang="hr-HR" b="1" dirty="0">
                <a:solidFill>
                  <a:srgbClr val="0070C0"/>
                </a:solidFill>
              </a:rPr>
              <a:t>, </a:t>
            </a:r>
            <a:r>
              <a:rPr lang="hr-HR" b="1" dirty="0" err="1">
                <a:solidFill>
                  <a:srgbClr val="0070C0"/>
                </a:solidFill>
              </a:rPr>
              <a:t>page</a:t>
            </a:r>
            <a:r>
              <a:rPr lang="hr-HR" b="1" dirty="0">
                <a:solidFill>
                  <a:srgbClr val="0070C0"/>
                </a:solidFill>
              </a:rPr>
              <a:t> 24. </a:t>
            </a:r>
            <a:r>
              <a:rPr lang="hr-HR" b="1" dirty="0" err="1">
                <a:solidFill>
                  <a:srgbClr val="0070C0"/>
                </a:solidFill>
              </a:rPr>
              <a:t>Read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i="1" dirty="0" err="1">
                <a:solidFill>
                  <a:srgbClr val="0070C0"/>
                </a:solidFill>
              </a:rPr>
              <a:t>The</a:t>
            </a:r>
            <a:r>
              <a:rPr lang="hr-HR" b="1" i="1" dirty="0">
                <a:solidFill>
                  <a:srgbClr val="0070C0"/>
                </a:solidFill>
              </a:rPr>
              <a:t> story </a:t>
            </a:r>
            <a:r>
              <a:rPr lang="hr-HR" b="1" i="1" dirty="0" err="1">
                <a:solidFill>
                  <a:srgbClr val="0070C0"/>
                </a:solidFill>
              </a:rPr>
              <a:t>of</a:t>
            </a:r>
            <a:r>
              <a:rPr lang="hr-HR" b="1" i="1" dirty="0">
                <a:solidFill>
                  <a:srgbClr val="0070C0"/>
                </a:solidFill>
              </a:rPr>
              <a:t> </a:t>
            </a:r>
            <a:r>
              <a:rPr lang="hr-HR" b="1" i="1" dirty="0" err="1">
                <a:solidFill>
                  <a:srgbClr val="0070C0"/>
                </a:solidFill>
              </a:rPr>
              <a:t>blue</a:t>
            </a:r>
            <a:r>
              <a:rPr lang="hr-HR" b="1" i="1" dirty="0">
                <a:solidFill>
                  <a:srgbClr val="0070C0"/>
                </a:solidFill>
              </a:rPr>
              <a:t> jeans.</a:t>
            </a:r>
          </a:p>
          <a:p>
            <a:endParaRPr lang="hr-HR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Otvorite radnu bilježnicu, stranica 24. Pročitajte priču o plavim trapericama.  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15D63A6-C6E8-486D-8D25-3AD44718DD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6732" y="2249023"/>
            <a:ext cx="5857875" cy="15906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98472990-62D0-4B62-8932-67F5430E83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2807" y="1329107"/>
            <a:ext cx="2828925" cy="28003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801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D72B05C-A68E-41BF-8B94-5C3176017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2E8EB6-E916-4BDD-A20B-3FD17C3D2D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8A49C3B-61E0-4019-B33C-74B5A95F0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AC103BA-C8C5-4F69-ACFE-E68655731C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50" r="10926" b="3031"/>
          <a:stretch/>
        </p:blipFill>
        <p:spPr>
          <a:xfrm>
            <a:off x="741757" y="146989"/>
            <a:ext cx="5714546" cy="196748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7EABFC7-17AC-477F-A83A-D2736B72B5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604" r="6909"/>
          <a:stretch/>
        </p:blipFill>
        <p:spPr>
          <a:xfrm>
            <a:off x="6634472" y="1015728"/>
            <a:ext cx="5379359" cy="563174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F5385B7E-99F1-4DC6-9B75-4D970FC4BF70}"/>
              </a:ext>
            </a:extLst>
          </p:cNvPr>
          <p:cNvSpPr txBox="1"/>
          <p:nvPr/>
        </p:nvSpPr>
        <p:spPr>
          <a:xfrm>
            <a:off x="433973" y="2979800"/>
            <a:ext cx="5740893" cy="3793603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1 The California Gold Rush started in ... 1848 /1748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2 People went to California to ... make gold/seek gold</a:t>
            </a:r>
            <a:r>
              <a:rPr lang="hr-HR" sz="16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3 Levi Strauss was an immigrant from ... France/Germany.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4 He lived in New York with his ...</a:t>
            </a:r>
            <a:r>
              <a:rPr lang="hr-HR" sz="1600" dirty="0"/>
              <a:t> </a:t>
            </a:r>
            <a:r>
              <a:rPr lang="hr-HR" sz="1600" dirty="0" err="1"/>
              <a:t>brothers</a:t>
            </a:r>
            <a:r>
              <a:rPr lang="hr-HR" sz="1600" dirty="0"/>
              <a:t>/</a:t>
            </a:r>
            <a:r>
              <a:rPr lang="hr-HR" sz="1600" dirty="0" err="1"/>
              <a:t>uncles</a:t>
            </a:r>
            <a:r>
              <a:rPr lang="hr-HR" sz="16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5 They were ... sailor/tailors</a:t>
            </a:r>
            <a:r>
              <a:rPr lang="hr-HR" sz="16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6 They sent him to California to ... buy clothes/sell clothes</a:t>
            </a:r>
            <a:r>
              <a:rPr lang="hr-HR" sz="16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7 Gold miners needed ... strong but comfortable trousers/strong but comfortable shirts.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8 Levi Strauss imported denim from Nimes in ... France/Germany</a:t>
            </a:r>
            <a:r>
              <a:rPr lang="hr-HR" sz="16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9 He founded a company and made ... a fortune/damage. </a:t>
            </a:r>
            <a:endParaRPr lang="hr-HR" sz="1600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54C4FA8-B1A6-4C2E-80C2-C9ADD7EDBE5A}"/>
              </a:ext>
            </a:extLst>
          </p:cNvPr>
          <p:cNvSpPr txBox="1"/>
          <p:nvPr/>
        </p:nvSpPr>
        <p:spPr>
          <a:xfrm>
            <a:off x="433973" y="2223973"/>
            <a:ext cx="2857012" cy="64633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Check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your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answers</a:t>
            </a:r>
            <a:r>
              <a:rPr lang="hr-HR" b="1" dirty="0">
                <a:solidFill>
                  <a:srgbClr val="0070C0"/>
                </a:solidFill>
              </a:rPr>
              <a:t>. </a:t>
            </a:r>
          </a:p>
          <a:p>
            <a:r>
              <a:rPr lang="hr-HR" dirty="0">
                <a:solidFill>
                  <a:srgbClr val="0070C0"/>
                </a:solidFill>
              </a:rPr>
              <a:t>Provjerite svoje odgovore.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59465EF2-4EF7-4CC7-9CF2-8D7E0248C356}"/>
              </a:ext>
            </a:extLst>
          </p:cNvPr>
          <p:cNvSpPr/>
          <p:nvPr/>
        </p:nvSpPr>
        <p:spPr>
          <a:xfrm>
            <a:off x="3715804" y="3080551"/>
            <a:ext cx="527722" cy="266331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000F4BC3-DC6A-4C3B-84C1-3EE0DF0DFC6C}"/>
              </a:ext>
            </a:extLst>
          </p:cNvPr>
          <p:cNvSpPr/>
          <p:nvPr/>
        </p:nvSpPr>
        <p:spPr>
          <a:xfrm>
            <a:off x="4126757" y="3481819"/>
            <a:ext cx="898003" cy="266331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E104B5F4-A051-4058-A38B-DE4A690002E1}"/>
              </a:ext>
            </a:extLst>
          </p:cNvPr>
          <p:cNvSpPr/>
          <p:nvPr/>
        </p:nvSpPr>
        <p:spPr>
          <a:xfrm>
            <a:off x="4435007" y="3845041"/>
            <a:ext cx="971494" cy="266331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71E261E7-4B34-41F2-8CF1-4A1EA333CA65}"/>
              </a:ext>
            </a:extLst>
          </p:cNvPr>
          <p:cNvSpPr/>
          <p:nvPr/>
        </p:nvSpPr>
        <p:spPr>
          <a:xfrm>
            <a:off x="3208613" y="4212204"/>
            <a:ext cx="918143" cy="266331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125AF795-32E1-48A2-807B-7ABA72648F79}"/>
              </a:ext>
            </a:extLst>
          </p:cNvPr>
          <p:cNvSpPr/>
          <p:nvPr/>
        </p:nvSpPr>
        <p:spPr>
          <a:xfrm>
            <a:off x="2214917" y="4542898"/>
            <a:ext cx="723592" cy="295432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C34A6BED-85B0-4FCE-AD87-0A89A78CE90B}"/>
              </a:ext>
            </a:extLst>
          </p:cNvPr>
          <p:cNvSpPr/>
          <p:nvPr/>
        </p:nvSpPr>
        <p:spPr>
          <a:xfrm>
            <a:off x="4286703" y="4918926"/>
            <a:ext cx="1119798" cy="311381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3EFAFAB2-F328-45EF-864A-BB4000CE2CC8}"/>
              </a:ext>
            </a:extLst>
          </p:cNvPr>
          <p:cNvSpPr/>
          <p:nvPr/>
        </p:nvSpPr>
        <p:spPr>
          <a:xfrm>
            <a:off x="2483286" y="5311248"/>
            <a:ext cx="2736783" cy="311382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CEA1B9F2-D714-41AD-A859-01271CF4C81C}"/>
              </a:ext>
            </a:extLst>
          </p:cNvPr>
          <p:cNvSpPr/>
          <p:nvPr/>
        </p:nvSpPr>
        <p:spPr>
          <a:xfrm>
            <a:off x="4393031" y="6037861"/>
            <a:ext cx="693873" cy="274039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0347C7B4-7984-41A3-9914-E9CD0FF78A61}"/>
              </a:ext>
            </a:extLst>
          </p:cNvPr>
          <p:cNvSpPr/>
          <p:nvPr/>
        </p:nvSpPr>
        <p:spPr>
          <a:xfrm>
            <a:off x="3667684" y="6401084"/>
            <a:ext cx="842172" cy="287600"/>
          </a:xfrm>
          <a:prstGeom prst="ellipse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3309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D72B05C-A68E-41BF-8B94-5C3176017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2E8EB6-E916-4BDD-A20B-3FD17C3D2D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8A49C3B-61E0-4019-B33C-74B5A95F0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C9EBC5B-E04F-49F9-827A-F95036E345B3}"/>
              </a:ext>
            </a:extLst>
          </p:cNvPr>
          <p:cNvSpPr txBox="1"/>
          <p:nvPr/>
        </p:nvSpPr>
        <p:spPr>
          <a:xfrm>
            <a:off x="578644" y="278257"/>
            <a:ext cx="4810101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Do </a:t>
            </a:r>
            <a:r>
              <a:rPr lang="hr-HR" b="1" dirty="0" err="1">
                <a:solidFill>
                  <a:srgbClr val="0070C0"/>
                </a:solidFill>
              </a:rPr>
              <a:t>you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find the story interesting and, if so, why</a:t>
            </a:r>
            <a:r>
              <a:rPr lang="hr-HR" b="1" dirty="0">
                <a:solidFill>
                  <a:srgbClr val="0070C0"/>
                </a:solidFill>
              </a:rPr>
              <a:t>? 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Smatrate li priču zanimljivom? Zašto?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8EE5B65-0C52-4D9D-8BA7-ADB73DD9CD53}"/>
              </a:ext>
            </a:extLst>
          </p:cNvPr>
          <p:cNvSpPr txBox="1"/>
          <p:nvPr/>
        </p:nvSpPr>
        <p:spPr>
          <a:xfrm>
            <a:off x="3713826" y="1305340"/>
            <a:ext cx="8208884" cy="120032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Have</a:t>
            </a:r>
            <a:r>
              <a:rPr lang="hr-HR" b="1" dirty="0">
                <a:solidFill>
                  <a:srgbClr val="0070C0"/>
                </a:solidFill>
              </a:rPr>
              <a:t> one </a:t>
            </a:r>
            <a:r>
              <a:rPr lang="en-US" b="1" dirty="0">
                <a:solidFill>
                  <a:srgbClr val="0070C0"/>
                </a:solidFill>
              </a:rPr>
              <a:t>student take on the role of Levi Strauss and then have a class interview.</a:t>
            </a:r>
            <a:endParaRPr lang="hr-HR" b="1" dirty="0">
              <a:solidFill>
                <a:srgbClr val="0070C0"/>
              </a:solidFill>
            </a:endParaRP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Neka jedan učenik preuzme ulogu </a:t>
            </a:r>
            <a:r>
              <a:rPr lang="hr-HR" dirty="0" err="1">
                <a:solidFill>
                  <a:srgbClr val="0070C0"/>
                </a:solidFill>
              </a:rPr>
              <a:t>Levi</a:t>
            </a:r>
            <a:r>
              <a:rPr lang="hr-HR" dirty="0">
                <a:solidFill>
                  <a:srgbClr val="0070C0"/>
                </a:solidFill>
              </a:rPr>
              <a:t> </a:t>
            </a:r>
            <a:r>
              <a:rPr lang="hr-HR" dirty="0" err="1">
                <a:solidFill>
                  <a:srgbClr val="0070C0"/>
                </a:solidFill>
              </a:rPr>
              <a:t>Straussa</a:t>
            </a:r>
            <a:r>
              <a:rPr lang="hr-HR" dirty="0">
                <a:solidFill>
                  <a:srgbClr val="0070C0"/>
                </a:solidFill>
              </a:rPr>
              <a:t> i zatim osmislite intervju kao razred.</a:t>
            </a:r>
          </a:p>
          <a:p>
            <a:endParaRPr lang="hr-HR" dirty="0">
              <a:solidFill>
                <a:srgbClr val="0070C0"/>
              </a:solidFill>
            </a:endParaRP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70481786-5B31-42B1-9787-24BB271C7D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331" y="2768781"/>
            <a:ext cx="5886450" cy="3876675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7E03FBD6-BF24-43C4-BBEE-96326936ECC4}"/>
              </a:ext>
            </a:extLst>
          </p:cNvPr>
          <p:cNvSpPr txBox="1"/>
          <p:nvPr/>
        </p:nvSpPr>
        <p:spPr>
          <a:xfrm>
            <a:off x="6096000" y="2845719"/>
            <a:ext cx="4810101" cy="120032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Napišite priču o </a:t>
            </a:r>
            <a:r>
              <a:rPr lang="hr-HR" dirty="0" err="1">
                <a:solidFill>
                  <a:srgbClr val="0070C0"/>
                </a:solidFill>
              </a:rPr>
              <a:t>Levi</a:t>
            </a:r>
            <a:r>
              <a:rPr lang="hr-HR" dirty="0">
                <a:solidFill>
                  <a:srgbClr val="0070C0"/>
                </a:solidFill>
              </a:rPr>
              <a:t> </a:t>
            </a:r>
            <a:r>
              <a:rPr lang="hr-HR" dirty="0" err="1">
                <a:solidFill>
                  <a:srgbClr val="0070C0"/>
                </a:solidFill>
              </a:rPr>
              <a:t>Straussu</a:t>
            </a:r>
            <a:r>
              <a:rPr lang="hr-HR" dirty="0">
                <a:solidFill>
                  <a:srgbClr val="0070C0"/>
                </a:solidFill>
              </a:rPr>
              <a:t> i njegovim plavim trapericama u svoje bilježnice. </a:t>
            </a:r>
          </a:p>
          <a:p>
            <a:r>
              <a:rPr lang="hr-HR" dirty="0">
                <a:solidFill>
                  <a:srgbClr val="0070C0"/>
                </a:solidFill>
              </a:rPr>
              <a:t>Slijedite plan pisanja. Koristite podatke iz razgovora.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6D68778-FA8C-4411-8C60-AABF394DA889}"/>
              </a:ext>
            </a:extLst>
          </p:cNvPr>
          <p:cNvSpPr txBox="1"/>
          <p:nvPr/>
        </p:nvSpPr>
        <p:spPr>
          <a:xfrm>
            <a:off x="8994468" y="4622405"/>
            <a:ext cx="2928242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Read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your</a:t>
            </a:r>
            <a:r>
              <a:rPr lang="hr-HR" b="1" dirty="0">
                <a:solidFill>
                  <a:srgbClr val="0070C0"/>
                </a:solidFill>
              </a:rPr>
              <a:t> story to </a:t>
            </a:r>
            <a:r>
              <a:rPr lang="hr-HR" b="1" dirty="0" err="1">
                <a:solidFill>
                  <a:srgbClr val="0070C0"/>
                </a:solidFill>
              </a:rPr>
              <a:t>the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class</a:t>
            </a:r>
            <a:r>
              <a:rPr lang="hr-HR" b="1" dirty="0">
                <a:solidFill>
                  <a:srgbClr val="0070C0"/>
                </a:solidFill>
              </a:rPr>
              <a:t>. 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Pročitaj razredu svoju priču.</a:t>
            </a:r>
          </a:p>
        </p:txBody>
      </p:sp>
    </p:spTree>
    <p:extLst>
      <p:ext uri="{BB962C8B-B14F-4D97-AF65-F5344CB8AC3E}">
        <p14:creationId xmlns:p14="http://schemas.microsoft.com/office/powerpoint/2010/main" val="29010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453</Words>
  <Application>Microsoft Office PowerPoint</Application>
  <PresentationFormat>Široki zaslon</PresentationFormat>
  <Paragraphs>48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6</cp:revision>
  <dcterms:created xsi:type="dcterms:W3CDTF">2021-10-03T12:42:35Z</dcterms:created>
  <dcterms:modified xsi:type="dcterms:W3CDTF">2021-10-03T13:37:36Z</dcterms:modified>
</cp:coreProperties>
</file>